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89" r:id="rId3"/>
    <p:sldId id="290" r:id="rId4"/>
  </p:sldIdLst>
  <p:sldSz cx="7562850" cy="1069181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r" defTabSz="914400" rtl="1" eaLnBrk="1" latinLnBrk="0" hangingPunct="1">
      <a:defRPr kern="1200">
        <a:solidFill>
          <a:schemeClr val="tx1"/>
        </a:solidFill>
        <a:latin typeface="Calibri" panose="020F0502020204030204" pitchFamily="34" charset="0"/>
        <a:ea typeface="+mn-ea"/>
        <a:cs typeface="+mn-cs"/>
      </a:defRPr>
    </a:lvl6pPr>
    <a:lvl7pPr marL="2743200" algn="r" defTabSz="914400" rtl="1" eaLnBrk="1" latinLnBrk="0" hangingPunct="1">
      <a:defRPr kern="1200">
        <a:solidFill>
          <a:schemeClr val="tx1"/>
        </a:solidFill>
        <a:latin typeface="Calibri" panose="020F0502020204030204" pitchFamily="34" charset="0"/>
        <a:ea typeface="+mn-ea"/>
        <a:cs typeface="+mn-cs"/>
      </a:defRPr>
    </a:lvl7pPr>
    <a:lvl8pPr marL="3200400" algn="r" defTabSz="914400" rtl="1" eaLnBrk="1" latinLnBrk="0" hangingPunct="1">
      <a:defRPr kern="1200">
        <a:solidFill>
          <a:schemeClr val="tx1"/>
        </a:solidFill>
        <a:latin typeface="Calibri" panose="020F0502020204030204" pitchFamily="34" charset="0"/>
        <a:ea typeface="+mn-ea"/>
        <a:cs typeface="+mn-cs"/>
      </a:defRPr>
    </a:lvl8pPr>
    <a:lvl9pPr marL="3657600" algn="r" defTabSz="914400" rtl="1"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12" autoAdjust="0"/>
    <p:restoredTop sz="94660"/>
  </p:normalViewPr>
  <p:slideViewPr>
    <p:cSldViewPr snapToGrid="0">
      <p:cViewPr varScale="1">
        <p:scale>
          <a:sx n="43" d="100"/>
          <a:sy n="43" d="100"/>
        </p:scale>
        <p:origin x="214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013989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p:cNvSpPr>
            <a:spLocks noChangeArrowheads="1"/>
          </p:cNvSpPr>
          <p:nvPr/>
        </p:nvSpPr>
        <p:spPr bwMode="auto">
          <a:xfrm>
            <a:off x="323850" y="361950"/>
            <a:ext cx="360838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ts val="1613"/>
              </a:lnSpc>
              <a:spcAft>
                <a:spcPts val="1050"/>
              </a:spcAft>
            </a:pPr>
            <a:r>
              <a:rPr lang="en-US" sz="1400">
                <a:latin typeface="Times New Roman" panose="02020603050405020304" pitchFamily="18" charset="0"/>
              </a:rPr>
              <a:t>AlKarkh University of Science College of science </a:t>
            </a:r>
            <a:r>
              <a:rPr lang="en-US" sz="1600">
                <a:latin typeface="Times New Roman" panose="02020603050405020304" pitchFamily="18" charset="0"/>
              </a:rPr>
              <a:t>First year level </a:t>
            </a:r>
          </a:p>
          <a:p>
            <a:pPr eaLnBrk="1" hangingPunct="1">
              <a:lnSpc>
                <a:spcPts val="1613"/>
              </a:lnSpc>
              <a:spcAft>
                <a:spcPts val="1050"/>
              </a:spcAft>
            </a:pPr>
            <a:r>
              <a:rPr lang="en-US" sz="1600" b="1">
                <a:latin typeface="Times New Roman" panose="02020603050405020304" pitchFamily="18" charset="0"/>
              </a:rPr>
              <a:t>General chemistry Labs</a:t>
            </a:r>
          </a:p>
          <a:p>
            <a:pPr eaLnBrk="1" hangingPunct="1">
              <a:lnSpc>
                <a:spcPts val="1825"/>
              </a:lnSpc>
              <a:spcAft>
                <a:spcPts val="1050"/>
              </a:spcAft>
            </a:pPr>
            <a:r>
              <a:rPr lang="en-US" sz="1600" b="1">
                <a:latin typeface="Times New Roman" panose="02020603050405020304" pitchFamily="18" charset="0"/>
              </a:rPr>
              <a:t>Supervisor: Dr. Mohammed Abdul Baset Assistant: Anssam Dhaher Huessin</a:t>
            </a:r>
          </a:p>
        </p:txBody>
      </p:sp>
      <p:sp>
        <p:nvSpPr>
          <p:cNvPr id="3" name="Rectangle 2"/>
          <p:cNvSpPr/>
          <p:nvPr/>
        </p:nvSpPr>
        <p:spPr>
          <a:xfrm>
            <a:off x="469900" y="2008188"/>
            <a:ext cx="6696075" cy="7943850"/>
          </a:xfrm>
          <a:prstGeom prst="rect">
            <a:avLst/>
          </a:prstGeom>
        </p:spPr>
        <p:txBody>
          <a:bodyPr lIns="0" tIns="0" rIns="0" bIns="0"/>
          <a:lstStyle/>
          <a:p>
            <a:pPr algn="ctr" eaLnBrk="1" fontAlgn="auto" hangingPunct="1">
              <a:spcBef>
                <a:spcPts val="1050"/>
              </a:spcBef>
              <a:spcAft>
                <a:spcPts val="1050"/>
              </a:spcAft>
              <a:defRPr/>
            </a:pPr>
            <a:r>
              <a:rPr lang="en-US" b="1" dirty="0">
                <a:latin typeface="Times New Roman"/>
              </a:rPr>
              <a:t>Lab -11-</a:t>
            </a:r>
          </a:p>
          <a:p>
            <a:pPr marL="336296" indent="-228600" algn="just" eaLnBrk="1" fontAlgn="auto" hangingPunct="1">
              <a:spcBef>
                <a:spcPts val="0"/>
              </a:spcBef>
              <a:spcAft>
                <a:spcPts val="1680"/>
              </a:spcAft>
              <a:defRPr/>
            </a:pPr>
            <a:r>
              <a:rPr lang="en-US" sz="1600" b="1" dirty="0">
                <a:latin typeface="Times New Roman"/>
              </a:rPr>
              <a:t>Titration of a Mixture of Carbonate (CO</a:t>
            </a:r>
            <a:r>
              <a:rPr lang="en-US" sz="950" b="1" dirty="0">
                <a:latin typeface="Times New Roman"/>
              </a:rPr>
              <a:t>3</a:t>
            </a:r>
            <a:r>
              <a:rPr lang="en-US" sz="1600" b="1" baseline="30000" dirty="0">
                <a:latin typeface="Times New Roman"/>
              </a:rPr>
              <a:t>2-</a:t>
            </a:r>
            <a:r>
              <a:rPr lang="en-US" sz="1600" b="1" dirty="0">
                <a:latin typeface="Times New Roman"/>
              </a:rPr>
              <a:t>) and Bicarbonate (NaHCO</a:t>
            </a:r>
            <a:r>
              <a:rPr lang="en-US" sz="950" b="1" dirty="0">
                <a:latin typeface="Times New Roman"/>
              </a:rPr>
              <a:t>3</a:t>
            </a:r>
            <a:r>
              <a:rPr lang="en-US" sz="1600" b="1" baseline="30000" dirty="0">
                <a:latin typeface="Times New Roman"/>
              </a:rPr>
              <a:t>-</a:t>
            </a:r>
            <a:r>
              <a:rPr lang="en-US" sz="1600" b="1" dirty="0">
                <a:latin typeface="Times New Roman"/>
              </a:rPr>
              <a:t>)</a:t>
            </a:r>
          </a:p>
          <a:p>
            <a:pPr algn="just" eaLnBrk="1" fontAlgn="auto" hangingPunct="1">
              <a:lnSpc>
                <a:spcPts val="1632"/>
              </a:lnSpc>
              <a:spcBef>
                <a:spcPts val="0"/>
              </a:spcBef>
              <a:spcAft>
                <a:spcPts val="0"/>
              </a:spcAft>
              <a:defRPr/>
            </a:pPr>
            <a:r>
              <a:rPr lang="en-US" sz="1200" b="1" dirty="0">
                <a:latin typeface="Times New Roman"/>
              </a:rPr>
              <a:t>1. Introduction:</a:t>
            </a:r>
          </a:p>
          <a:p>
            <a:pPr marL="336296" indent="-228600" algn="just" eaLnBrk="1" fontAlgn="auto" hangingPunct="1">
              <a:lnSpc>
                <a:spcPts val="1632"/>
              </a:lnSpc>
              <a:spcBef>
                <a:spcPts val="0"/>
              </a:spcBef>
              <a:spcAft>
                <a:spcPts val="0"/>
              </a:spcAft>
              <a:defRPr/>
            </a:pPr>
            <a:r>
              <a:rPr lang="en-US" sz="1400" dirty="0">
                <a:latin typeface="Times New Roman"/>
              </a:rPr>
              <a:t>•    A volumetric analysis involves measuring the volume of a solution of known concentration, the Titrant, which is needed to completely react with an </a:t>
            </a:r>
            <a:r>
              <a:rPr lang="en-US" sz="1400" dirty="0" err="1">
                <a:latin typeface="Times New Roman"/>
              </a:rPr>
              <a:t>Analyte</a:t>
            </a:r>
            <a:r>
              <a:rPr lang="en-US" sz="1400" dirty="0">
                <a:latin typeface="Times New Roman"/>
              </a:rPr>
              <a:t>; Sodium Bicarbonate and Sodium Carbonate, in the present case.</a:t>
            </a:r>
          </a:p>
          <a:p>
            <a:pPr marL="336296" indent="-228600" algn="just" eaLnBrk="1" fontAlgn="auto" hangingPunct="1">
              <a:lnSpc>
                <a:spcPts val="1632"/>
              </a:lnSpc>
              <a:spcBef>
                <a:spcPts val="0"/>
              </a:spcBef>
              <a:spcAft>
                <a:spcPts val="0"/>
              </a:spcAft>
              <a:defRPr/>
            </a:pPr>
            <a:r>
              <a:rPr lang="en-US" sz="1400" dirty="0">
                <a:latin typeface="Times New Roman"/>
              </a:rPr>
              <a:t>•    This titration reaction is complete when a </a:t>
            </a:r>
            <a:r>
              <a:rPr lang="en-US" sz="1400" dirty="0" err="1">
                <a:latin typeface="Times New Roman"/>
              </a:rPr>
              <a:t>stoichiometrically</a:t>
            </a:r>
            <a:r>
              <a:rPr lang="en-US" sz="1400" dirty="0">
                <a:latin typeface="Times New Roman"/>
              </a:rPr>
              <a:t> equivalent amount of titrant has been added to the </a:t>
            </a:r>
            <a:r>
              <a:rPr lang="en-US" sz="1400" dirty="0" err="1">
                <a:latin typeface="Times New Roman"/>
              </a:rPr>
              <a:t>analyte</a:t>
            </a:r>
            <a:r>
              <a:rPr lang="en-US" sz="1400" dirty="0">
                <a:latin typeface="Times New Roman"/>
              </a:rPr>
              <a:t> and all the </a:t>
            </a:r>
            <a:r>
              <a:rPr lang="en-US" sz="1400" dirty="0" err="1">
                <a:latin typeface="Times New Roman"/>
              </a:rPr>
              <a:t>analyte</a:t>
            </a:r>
            <a:r>
              <a:rPr lang="en-US" sz="1400" dirty="0">
                <a:latin typeface="Times New Roman"/>
              </a:rPr>
              <a:t> has been consumed.</a:t>
            </a:r>
          </a:p>
          <a:p>
            <a:pPr marL="336296" indent="-228600" algn="just" eaLnBrk="1" fontAlgn="auto" hangingPunct="1">
              <a:lnSpc>
                <a:spcPts val="1632"/>
              </a:lnSpc>
              <a:spcBef>
                <a:spcPts val="0"/>
              </a:spcBef>
              <a:spcAft>
                <a:spcPts val="0"/>
              </a:spcAft>
              <a:defRPr/>
            </a:pPr>
            <a:r>
              <a:rPr lang="en-US" sz="1400" dirty="0">
                <a:latin typeface="Times New Roman"/>
              </a:rPr>
              <a:t>•    The point at which this occurs, called the Endpoint, is visually noted because an added Indicator changes color, or has some other distinct visual change, when the titration reaction is complete.</a:t>
            </a:r>
          </a:p>
          <a:p>
            <a:pPr marL="336296" indent="-228600" algn="just" eaLnBrk="1" fontAlgn="auto" hangingPunct="1">
              <a:lnSpc>
                <a:spcPts val="1632"/>
              </a:lnSpc>
              <a:spcBef>
                <a:spcPts val="0"/>
              </a:spcBef>
              <a:spcAft>
                <a:spcPts val="0"/>
              </a:spcAft>
              <a:defRPr/>
            </a:pPr>
            <a:r>
              <a:rPr lang="en-US" sz="1400" dirty="0">
                <a:latin typeface="Times New Roman"/>
              </a:rPr>
              <a:t>•    The trick in any titration is to stop adding titrant at the exact point at which the indicator's color changes because only at this point will a </a:t>
            </a:r>
            <a:r>
              <a:rPr lang="en-US" sz="1400" dirty="0" err="1">
                <a:latin typeface="Times New Roman"/>
              </a:rPr>
              <a:t>stoichiometrically</a:t>
            </a:r>
            <a:r>
              <a:rPr lang="en-US" sz="1400" dirty="0">
                <a:latin typeface="Times New Roman"/>
              </a:rPr>
              <a:t> correct amount of titrant have been added to the </a:t>
            </a:r>
            <a:r>
              <a:rPr lang="en-US" sz="1400" dirty="0" err="1">
                <a:latin typeface="Times New Roman"/>
              </a:rPr>
              <a:t>analyte</a:t>
            </a:r>
            <a:r>
              <a:rPr lang="en-US" sz="1400" dirty="0">
                <a:latin typeface="Times New Roman"/>
              </a:rPr>
              <a:t>.</a:t>
            </a:r>
          </a:p>
          <a:p>
            <a:pPr marL="336296" indent="-228600" algn="just" eaLnBrk="1" fontAlgn="auto" hangingPunct="1">
              <a:lnSpc>
                <a:spcPts val="1608"/>
              </a:lnSpc>
              <a:spcBef>
                <a:spcPts val="0"/>
              </a:spcBef>
              <a:spcAft>
                <a:spcPts val="210"/>
              </a:spcAft>
              <a:defRPr/>
            </a:pPr>
            <a:r>
              <a:rPr lang="en-US" sz="1400" dirty="0">
                <a:latin typeface="Times New Roman"/>
              </a:rPr>
              <a:t>• In this experiment, we have two </a:t>
            </a:r>
            <a:r>
              <a:rPr lang="en-US" sz="1400" dirty="0" err="1">
                <a:latin typeface="Times New Roman"/>
              </a:rPr>
              <a:t>analytes</a:t>
            </a:r>
            <a:r>
              <a:rPr lang="en-US" sz="1400" dirty="0">
                <a:latin typeface="Times New Roman"/>
              </a:rPr>
              <a:t> in our sample; Sodium Bicarbonate and Sodium Carbonate. Both of these Sodium salts are water soluble and ionize upon solvation in Water:</a:t>
            </a:r>
          </a:p>
          <a:p>
            <a:pPr marL="336296" indent="-228600" algn="just" eaLnBrk="1" fontAlgn="auto" hangingPunct="1">
              <a:lnSpc>
                <a:spcPts val="1608"/>
              </a:lnSpc>
              <a:spcBef>
                <a:spcPts val="0"/>
              </a:spcBef>
              <a:spcAft>
                <a:spcPts val="210"/>
              </a:spcAft>
              <a:defRPr/>
            </a:pPr>
            <a:endParaRPr lang="en-US" sz="1400" dirty="0">
              <a:latin typeface="Times New Roman"/>
            </a:endParaRPr>
          </a:p>
          <a:p>
            <a:pPr marL="336296" indent="-228600" algn="just" eaLnBrk="1" fontAlgn="auto" hangingPunct="1">
              <a:lnSpc>
                <a:spcPts val="1608"/>
              </a:lnSpc>
              <a:spcBef>
                <a:spcPts val="0"/>
              </a:spcBef>
              <a:spcAft>
                <a:spcPts val="210"/>
              </a:spcAft>
              <a:defRPr/>
            </a:pPr>
            <a:endParaRPr lang="en-US" sz="1400" dirty="0">
              <a:latin typeface="Times New Roman"/>
            </a:endParaRPr>
          </a:p>
          <a:p>
            <a:pPr marL="336296" indent="-228600" algn="just" eaLnBrk="1" fontAlgn="auto" hangingPunct="1">
              <a:lnSpc>
                <a:spcPts val="1608"/>
              </a:lnSpc>
              <a:spcBef>
                <a:spcPts val="0"/>
              </a:spcBef>
              <a:spcAft>
                <a:spcPts val="210"/>
              </a:spcAft>
              <a:defRPr/>
            </a:pPr>
            <a:endParaRPr lang="en-US" sz="1400" dirty="0">
              <a:latin typeface="Times New Roman"/>
            </a:endParaRPr>
          </a:p>
          <a:p>
            <a:pPr marL="336296" indent="-228600" algn="just" eaLnBrk="1" fontAlgn="auto" hangingPunct="1">
              <a:lnSpc>
                <a:spcPts val="1608"/>
              </a:lnSpc>
              <a:spcBef>
                <a:spcPts val="0"/>
              </a:spcBef>
              <a:spcAft>
                <a:spcPts val="210"/>
              </a:spcAft>
              <a:defRPr/>
            </a:pPr>
            <a:endParaRPr lang="en-US" sz="1400" dirty="0">
              <a:latin typeface="Times New Roman"/>
            </a:endParaRPr>
          </a:p>
          <a:p>
            <a:pPr marL="336296" indent="-228600" algn="just" eaLnBrk="1" fontAlgn="auto" hangingPunct="1">
              <a:lnSpc>
                <a:spcPts val="1608"/>
              </a:lnSpc>
              <a:spcBef>
                <a:spcPts val="0"/>
              </a:spcBef>
              <a:spcAft>
                <a:spcPts val="210"/>
              </a:spcAft>
              <a:defRPr/>
            </a:pPr>
            <a:r>
              <a:rPr lang="en-US" sz="1400" dirty="0">
                <a:latin typeface="Times New Roman"/>
              </a:rPr>
              <a:t>• The resulting Bicarbonate (HCO</a:t>
            </a:r>
            <a:r>
              <a:rPr lang="en-US" sz="900" b="1" spc="100" dirty="0">
                <a:latin typeface="Times New Roman"/>
              </a:rPr>
              <a:t>3</a:t>
            </a:r>
            <a:r>
              <a:rPr lang="en-US" sz="1400" baseline="30000" dirty="0">
                <a:latin typeface="Times New Roman"/>
              </a:rPr>
              <a:t>-</a:t>
            </a:r>
            <a:r>
              <a:rPr lang="en-US" sz="1400" dirty="0">
                <a:latin typeface="Times New Roman"/>
              </a:rPr>
              <a:t>) and Carbonate (CO</a:t>
            </a:r>
            <a:r>
              <a:rPr lang="en-US" sz="900" b="1" spc="100" dirty="0">
                <a:latin typeface="Times New Roman"/>
              </a:rPr>
              <a:t>3</a:t>
            </a:r>
            <a:r>
              <a:rPr lang="en-US" sz="1400" baseline="30000" dirty="0">
                <a:latin typeface="Times New Roman"/>
              </a:rPr>
              <a:t>2-</a:t>
            </a:r>
            <a:r>
              <a:rPr lang="en-US" sz="1400" dirty="0">
                <a:latin typeface="Times New Roman"/>
              </a:rPr>
              <a:t>) ions are both basic. Hence, they will react with a strong acid such as Hydrochloric Acid (</a:t>
            </a:r>
            <a:r>
              <a:rPr lang="en-US" sz="1400" dirty="0" err="1">
                <a:latin typeface="Times New Roman"/>
              </a:rPr>
              <a:t>HCl</a:t>
            </a:r>
            <a:r>
              <a:rPr lang="en-US" sz="1400" dirty="0">
                <a:latin typeface="Times New Roman"/>
              </a:rPr>
              <a:t>), which itself ionizes to H</a:t>
            </a:r>
            <a:r>
              <a:rPr lang="en-US" sz="1400" baseline="30000" dirty="0">
                <a:latin typeface="Times New Roman"/>
              </a:rPr>
              <a:t>+</a:t>
            </a:r>
            <a:r>
              <a:rPr lang="en-US" sz="1400" dirty="0">
                <a:latin typeface="Times New Roman"/>
              </a:rPr>
              <a:t>(</a:t>
            </a:r>
            <a:r>
              <a:rPr lang="en-US" sz="1400" dirty="0" err="1">
                <a:latin typeface="Times New Roman"/>
              </a:rPr>
              <a:t>aq</a:t>
            </a:r>
            <a:r>
              <a:rPr lang="en-US" sz="1400" dirty="0">
                <a:latin typeface="Times New Roman"/>
              </a:rPr>
              <a:t>) and </a:t>
            </a:r>
            <a:r>
              <a:rPr lang="en-US" sz="1400" dirty="0" err="1">
                <a:latin typeface="Times New Roman"/>
              </a:rPr>
              <a:t>Cl</a:t>
            </a:r>
            <a:r>
              <a:rPr lang="en-US" sz="1400" dirty="0">
                <a:latin typeface="Times New Roman"/>
              </a:rPr>
              <a:t>'(</a:t>
            </a:r>
            <a:r>
              <a:rPr lang="en-US" sz="1400" dirty="0" err="1">
                <a:latin typeface="Times New Roman"/>
              </a:rPr>
              <a:t>aq</a:t>
            </a:r>
            <a:r>
              <a:rPr lang="en-US" sz="1400" dirty="0">
                <a:latin typeface="Times New Roman"/>
              </a:rPr>
              <a:t>) in Water.</a:t>
            </a:r>
          </a:p>
          <a:p>
            <a:pPr marL="945896" algn="just" eaLnBrk="1" fontAlgn="auto" hangingPunct="1">
              <a:spcBef>
                <a:spcPts val="0"/>
              </a:spcBef>
              <a:spcAft>
                <a:spcPts val="1680"/>
              </a:spcAft>
              <a:defRPr/>
            </a:pPr>
            <a:endParaRPr lang="en-US" sz="1300" b="1" dirty="0">
              <a:solidFill>
                <a:srgbClr val="120E19"/>
              </a:solidFill>
              <a:latin typeface="Times New Roman"/>
            </a:endParaRPr>
          </a:p>
          <a:p>
            <a:pPr marL="336296" indent="-228600" algn="just" eaLnBrk="1" fontAlgn="auto" hangingPunct="1">
              <a:spcBef>
                <a:spcPts val="0"/>
              </a:spcBef>
              <a:spcAft>
                <a:spcPts val="210"/>
              </a:spcAft>
              <a:defRPr/>
            </a:pPr>
            <a:endParaRPr lang="en-US" sz="1300" b="1" dirty="0">
              <a:solidFill>
                <a:srgbClr val="120E19"/>
              </a:solidFill>
              <a:latin typeface="Times New Roman"/>
            </a:endParaRPr>
          </a:p>
          <a:p>
            <a:pPr marL="336296" indent="-228600" algn="just" eaLnBrk="1" fontAlgn="auto" hangingPunct="1">
              <a:spcBef>
                <a:spcPts val="0"/>
              </a:spcBef>
              <a:spcAft>
                <a:spcPts val="210"/>
              </a:spcAft>
              <a:defRPr/>
            </a:pPr>
            <a:endParaRPr lang="en-US" sz="1300" b="1" dirty="0">
              <a:solidFill>
                <a:srgbClr val="120E19"/>
              </a:solidFill>
              <a:latin typeface="Times New Roman"/>
            </a:endParaRPr>
          </a:p>
          <a:p>
            <a:pPr marL="336296" indent="-228600" algn="just" eaLnBrk="1" fontAlgn="auto" hangingPunct="1">
              <a:spcBef>
                <a:spcPts val="0"/>
              </a:spcBef>
              <a:spcAft>
                <a:spcPts val="210"/>
              </a:spcAft>
              <a:defRPr/>
            </a:pPr>
            <a:endParaRPr lang="en-US" sz="1400" dirty="0">
              <a:latin typeface="Times New Roman"/>
            </a:endParaRPr>
          </a:p>
          <a:p>
            <a:pPr marL="336296" indent="-228600" algn="just" eaLnBrk="1" fontAlgn="auto" hangingPunct="1">
              <a:spcBef>
                <a:spcPts val="0"/>
              </a:spcBef>
              <a:spcAft>
                <a:spcPts val="210"/>
              </a:spcAft>
              <a:defRPr/>
            </a:pPr>
            <a:r>
              <a:rPr lang="en-US" sz="1400" dirty="0">
                <a:latin typeface="Times New Roman"/>
              </a:rPr>
              <a:t>•    Therefore, an acid such as </a:t>
            </a:r>
            <a:r>
              <a:rPr lang="en-US" sz="1400" dirty="0" err="1">
                <a:latin typeface="Times New Roman"/>
              </a:rPr>
              <a:t>HCl</a:t>
            </a:r>
            <a:r>
              <a:rPr lang="en-US" sz="1400" dirty="0">
                <a:latin typeface="Times New Roman"/>
              </a:rPr>
              <a:t> can serve as the titrant for our titration.</a:t>
            </a:r>
          </a:p>
          <a:p>
            <a:pPr marL="336296" indent="-228600" algn="just" eaLnBrk="1" fontAlgn="auto" hangingPunct="1">
              <a:lnSpc>
                <a:spcPts val="1608"/>
              </a:lnSpc>
              <a:spcBef>
                <a:spcPts val="0"/>
              </a:spcBef>
              <a:spcAft>
                <a:spcPts val="0"/>
              </a:spcAft>
              <a:defRPr/>
            </a:pPr>
            <a:r>
              <a:rPr lang="en-US" sz="1400" dirty="0">
                <a:latin typeface="Times New Roman"/>
              </a:rPr>
              <a:t>•    Because we have two </a:t>
            </a:r>
            <a:r>
              <a:rPr lang="en-US" sz="1400" dirty="0" err="1">
                <a:latin typeface="Times New Roman"/>
              </a:rPr>
              <a:t>analytes</a:t>
            </a:r>
            <a:r>
              <a:rPr lang="en-US" sz="1400" dirty="0">
                <a:latin typeface="Times New Roman"/>
              </a:rPr>
              <a:t>, HCO</a:t>
            </a:r>
            <a:r>
              <a:rPr lang="en-US" sz="900" b="1" spc="100" dirty="0">
                <a:latin typeface="Times New Roman"/>
              </a:rPr>
              <a:t>3</a:t>
            </a:r>
            <a:r>
              <a:rPr lang="en-US" sz="1400" baseline="30000" dirty="0">
                <a:latin typeface="Times New Roman"/>
              </a:rPr>
              <a:t>-</a:t>
            </a:r>
            <a:r>
              <a:rPr lang="en-US" sz="1400" dirty="0">
                <a:latin typeface="Times New Roman"/>
              </a:rPr>
              <a:t> and CO</a:t>
            </a:r>
            <a:r>
              <a:rPr lang="en-US" sz="900" b="1" spc="100" dirty="0">
                <a:latin typeface="Times New Roman"/>
              </a:rPr>
              <a:t>3</a:t>
            </a:r>
            <a:r>
              <a:rPr lang="en-US" sz="1400" baseline="30000" dirty="0">
                <a:latin typeface="Times New Roman"/>
              </a:rPr>
              <a:t>2-</a:t>
            </a:r>
            <a:r>
              <a:rPr lang="en-US" sz="1400" dirty="0">
                <a:latin typeface="Times New Roman"/>
              </a:rPr>
              <a:t>, we will need two different indicators, one to indicate the endpoint for the reaction between H</a:t>
            </a:r>
            <a:r>
              <a:rPr lang="en-US" sz="1400" baseline="30000" dirty="0">
                <a:latin typeface="Times New Roman"/>
              </a:rPr>
              <a:t>+</a:t>
            </a:r>
            <a:r>
              <a:rPr lang="en-US" sz="1400" dirty="0">
                <a:latin typeface="Times New Roman"/>
              </a:rPr>
              <a:t> and CO</a:t>
            </a:r>
            <a:r>
              <a:rPr lang="en-US" sz="900" b="1" spc="100" dirty="0">
                <a:latin typeface="Times New Roman"/>
              </a:rPr>
              <a:t>3</a:t>
            </a:r>
            <a:r>
              <a:rPr lang="en-US" sz="1400" baseline="30000" dirty="0">
                <a:latin typeface="Times New Roman"/>
              </a:rPr>
              <a:t>2-</a:t>
            </a:r>
            <a:r>
              <a:rPr lang="en-US" sz="1400" dirty="0">
                <a:latin typeface="Times New Roman"/>
              </a:rPr>
              <a:t> and the other to indicate the endpoint for the reaction between H</a:t>
            </a:r>
            <a:r>
              <a:rPr lang="en-US" sz="1400" baseline="30000" dirty="0">
                <a:latin typeface="Times New Roman"/>
              </a:rPr>
              <a:t>+</a:t>
            </a:r>
            <a:r>
              <a:rPr lang="en-US" sz="1400" dirty="0">
                <a:latin typeface="Times New Roman"/>
              </a:rPr>
              <a:t> and HCO</a:t>
            </a:r>
            <a:r>
              <a:rPr lang="en-US" sz="900" b="1" spc="100" dirty="0">
                <a:latin typeface="Times New Roman"/>
              </a:rPr>
              <a:t>3</a:t>
            </a:r>
            <a:r>
              <a:rPr lang="en-US" sz="1400" baseline="30000" dirty="0">
                <a:latin typeface="Times New Roman"/>
              </a:rPr>
              <a:t>-</a:t>
            </a:r>
            <a:r>
              <a:rPr lang="en-US" sz="1400" dirty="0">
                <a:latin typeface="Times New Roman"/>
              </a:rPr>
              <a:t>. The indicator Phenolphthalein will serve as an endpoint indicator for the former reaction and </a:t>
            </a:r>
            <a:r>
              <a:rPr lang="en-US" sz="1400" dirty="0" err="1">
                <a:latin typeface="Times New Roman"/>
              </a:rPr>
              <a:t>Bromcresol</a:t>
            </a:r>
            <a:r>
              <a:rPr lang="en-US" sz="1400" dirty="0">
                <a:latin typeface="Times New Roman"/>
              </a:rPr>
              <a:t> Green will indicate the endpoint for the latter.</a:t>
            </a:r>
          </a:p>
        </p:txBody>
      </p:sp>
      <p:sp>
        <p:nvSpPr>
          <p:cNvPr id="48132" name="Rectangle 3"/>
          <p:cNvSpPr>
            <a:spLocks noChangeArrowheads="1"/>
          </p:cNvSpPr>
          <p:nvPr/>
        </p:nvSpPr>
        <p:spPr bwMode="auto">
          <a:xfrm>
            <a:off x="3654425" y="10363200"/>
            <a:ext cx="16827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33</a:t>
            </a:r>
          </a:p>
        </p:txBody>
      </p:sp>
      <p:pic>
        <p:nvPicPr>
          <p:cNvPr id="48133"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55688" y="5980113"/>
            <a:ext cx="4803775"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44588" y="7545388"/>
            <a:ext cx="462597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915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79638" y="341313"/>
            <a:ext cx="3127375" cy="327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1388" y="6748463"/>
            <a:ext cx="5592762"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6"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7900" y="8596313"/>
            <a:ext cx="5519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560388" y="3651250"/>
            <a:ext cx="6605587" cy="2859088"/>
          </a:xfrm>
          <a:prstGeom prst="rect">
            <a:avLst/>
          </a:prstGeom>
        </p:spPr>
        <p:txBody>
          <a:bodyPr lIns="0" tIns="0" rIns="0" bIns="0"/>
          <a:lstStyle/>
          <a:p>
            <a:pPr marL="244856" indent="-228600" algn="just" eaLnBrk="1" fontAlgn="auto" hangingPunct="1">
              <a:lnSpc>
                <a:spcPts val="1608"/>
              </a:lnSpc>
              <a:spcBef>
                <a:spcPts val="0"/>
              </a:spcBef>
              <a:spcAft>
                <a:spcPts val="1680"/>
              </a:spcAft>
              <a:defRPr/>
            </a:pPr>
            <a:r>
              <a:rPr lang="en-US" sz="1400" dirty="0">
                <a:latin typeface="Times New Roman"/>
              </a:rPr>
              <a:t>•    We will add acid to a solution of our sample until the acid completely reacts with the Carbonate (CO</a:t>
            </a:r>
            <a:r>
              <a:rPr lang="en-US" sz="1400" baseline="-25000" dirty="0">
                <a:latin typeface="Times New Roman"/>
              </a:rPr>
              <a:t>3</a:t>
            </a:r>
            <a:r>
              <a:rPr lang="en-US" sz="1400" baseline="30000" dirty="0">
                <a:latin typeface="Times New Roman"/>
              </a:rPr>
              <a:t>2-</a:t>
            </a:r>
            <a:r>
              <a:rPr lang="en-US" sz="1400" dirty="0">
                <a:latin typeface="Times New Roman"/>
              </a:rPr>
              <a:t>) present to form Bicarbonate (HCO</a:t>
            </a:r>
            <a:r>
              <a:rPr lang="en-US" sz="1400" baseline="-25000" dirty="0">
                <a:latin typeface="Times New Roman"/>
              </a:rPr>
              <a:t>3</a:t>
            </a:r>
            <a:r>
              <a:rPr lang="en-US" sz="1400" baseline="30000" dirty="0">
                <a:latin typeface="Times New Roman"/>
              </a:rPr>
              <a:t>-</a:t>
            </a:r>
            <a:r>
              <a:rPr lang="en-US" sz="1400" dirty="0">
                <a:latin typeface="Times New Roman"/>
              </a:rPr>
              <a:t>). The number moles Carbonate present can be determined from the Volume and Molarity of the acid added:</a:t>
            </a:r>
          </a:p>
          <a:p>
            <a:pPr algn="ctr" eaLnBrk="1" fontAlgn="auto" hangingPunct="1">
              <a:spcBef>
                <a:spcPts val="0"/>
              </a:spcBef>
              <a:spcAft>
                <a:spcPts val="1890"/>
              </a:spcAft>
              <a:defRPr/>
            </a:pPr>
            <a:endParaRPr lang="en-US" sz="2000" dirty="0">
              <a:solidFill>
                <a:srgbClr val="120E19"/>
              </a:solidFill>
              <a:latin typeface="Times New Roman"/>
            </a:endParaRPr>
          </a:p>
          <a:p>
            <a:pPr marL="244856" indent="-228600" algn="just" eaLnBrk="1" fontAlgn="auto" hangingPunct="1">
              <a:lnSpc>
                <a:spcPts val="1608"/>
              </a:lnSpc>
              <a:spcBef>
                <a:spcPts val="0"/>
              </a:spcBef>
              <a:spcAft>
                <a:spcPts val="0"/>
              </a:spcAft>
              <a:defRPr/>
            </a:pPr>
            <a:r>
              <a:rPr lang="en-US" sz="1400" dirty="0">
                <a:latin typeface="Times New Roman"/>
              </a:rPr>
              <a:t>• The Endpoint of this reaction can be detected because the Acid-Base Indicator Phenolphthalein will change color from Pink to clear at the pH prevailing when this reaction is complete.</a:t>
            </a:r>
          </a:p>
          <a:p>
            <a:pPr marL="244856" indent="-228600" algn="just" eaLnBrk="1" fontAlgn="auto" hangingPunct="1">
              <a:lnSpc>
                <a:spcPts val="1608"/>
              </a:lnSpc>
              <a:spcBef>
                <a:spcPts val="0"/>
              </a:spcBef>
              <a:spcAft>
                <a:spcPts val="0"/>
              </a:spcAft>
              <a:defRPr/>
            </a:pPr>
            <a:r>
              <a:rPr lang="en-US" sz="1400" dirty="0">
                <a:latin typeface="Times New Roman"/>
              </a:rPr>
              <a:t>•    After this endpoint is reached, the acid will begin reacting with the Bicarbonate just generated and the Bicarbonate present in the initial sample. And, again, knowing the Volume and Molarity of the added acid, we can determine the number moles Bicarbonate:</a:t>
            </a:r>
          </a:p>
        </p:txBody>
      </p:sp>
      <p:sp>
        <p:nvSpPr>
          <p:cNvPr id="49158" name="Rectangle 5"/>
          <p:cNvSpPr>
            <a:spLocks noChangeArrowheads="1"/>
          </p:cNvSpPr>
          <p:nvPr/>
        </p:nvSpPr>
        <p:spPr bwMode="auto">
          <a:xfrm>
            <a:off x="560388" y="7212013"/>
            <a:ext cx="6605587"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44475" indent="-2286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588"/>
              </a:lnSpc>
              <a:spcBef>
                <a:spcPts val="838"/>
              </a:spcBef>
            </a:pPr>
            <a:r>
              <a:rPr lang="en-US" sz="1400">
                <a:latin typeface="Times New Roman" panose="02020603050405020304" pitchFamily="18" charset="0"/>
              </a:rPr>
              <a:t>• The Endpoint of this reaction can be detected by using the Acid-Base Indicator Bromocresol Green; which changes from Blue to Yellow at the pH that prevails at the completion of this reaction. The amount of Bicarbonate present in the original sample will then be the difference between the total Bicarbonate determined above and the amount generated by the Carbonate initially present. Thus, the amount of Bicarbonate originally present in our sample is given by: </a:t>
            </a:r>
            <a:r>
              <a:rPr lang="en-US" sz="1400" baseline="30000">
                <a:latin typeface="Times New Roman" panose="02020603050405020304" pitchFamily="18" charset="0"/>
              </a:rPr>
              <a:t>•</a:t>
            </a:r>
          </a:p>
        </p:txBody>
      </p:sp>
      <p:sp>
        <p:nvSpPr>
          <p:cNvPr id="49159" name="Rectangle 6"/>
          <p:cNvSpPr>
            <a:spLocks noChangeArrowheads="1"/>
          </p:cNvSpPr>
          <p:nvPr/>
        </p:nvSpPr>
        <p:spPr bwMode="auto">
          <a:xfrm>
            <a:off x="560388" y="9066213"/>
            <a:ext cx="6596062"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482600" indent="-2286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lnSpc>
                <a:spcPts val="1613"/>
              </a:lnSpc>
            </a:pPr>
            <a:r>
              <a:rPr lang="en-US" sz="1400">
                <a:latin typeface="Times New Roman" panose="02020603050405020304" pitchFamily="18" charset="0"/>
              </a:rPr>
              <a:t>• This entire procedure depends on knowing the concentration of the acid used as the titrant. We will determine this concentration using a Standardization procedure. This involves performing the same experiment on a sample of Sodium Carbonate of known mass.</a:t>
            </a:r>
          </a:p>
        </p:txBody>
      </p:sp>
      <p:sp>
        <p:nvSpPr>
          <p:cNvPr id="49160" name="Rectangle 7"/>
          <p:cNvSpPr>
            <a:spLocks noChangeArrowheads="1"/>
          </p:cNvSpPr>
          <p:nvPr/>
        </p:nvSpPr>
        <p:spPr bwMode="auto">
          <a:xfrm>
            <a:off x="3654425" y="10363200"/>
            <a:ext cx="176213"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34</a:t>
            </a:r>
          </a:p>
        </p:txBody>
      </p:sp>
      <p:pic>
        <p:nvPicPr>
          <p:cNvPr id="49161"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92188" y="4449763"/>
            <a:ext cx="550545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2" name="Picture 2"/>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211263" y="9982200"/>
            <a:ext cx="47561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Rectangle 2"/>
          <p:cNvSpPr/>
          <p:nvPr/>
        </p:nvSpPr>
        <p:spPr>
          <a:xfrm>
            <a:off x="457200" y="557213"/>
            <a:ext cx="6708775" cy="8281987"/>
          </a:xfrm>
          <a:prstGeom prst="rect">
            <a:avLst/>
          </a:prstGeom>
        </p:spPr>
        <p:txBody>
          <a:bodyPr lIns="0" tIns="0" rIns="0" bIns="0"/>
          <a:lstStyle/>
          <a:p>
            <a:pPr algn="ctr" eaLnBrk="1" fontAlgn="auto" hangingPunct="1">
              <a:lnSpc>
                <a:spcPts val="3984"/>
              </a:lnSpc>
              <a:spcBef>
                <a:spcPts val="210"/>
              </a:spcBef>
              <a:spcAft>
                <a:spcPts val="0"/>
              </a:spcAft>
              <a:defRPr/>
            </a:pPr>
            <a:endParaRPr lang="en-US" sz="1400" dirty="0">
              <a:latin typeface="Times New Roman"/>
            </a:endParaRPr>
          </a:p>
          <a:p>
            <a:pPr algn="ctr" eaLnBrk="1" fontAlgn="auto" hangingPunct="1">
              <a:lnSpc>
                <a:spcPts val="3984"/>
              </a:lnSpc>
              <a:spcBef>
                <a:spcPts val="210"/>
              </a:spcBef>
              <a:spcAft>
                <a:spcPts val="0"/>
              </a:spcAft>
              <a:defRPr/>
            </a:pPr>
            <a:endParaRPr lang="en-US" sz="1400" dirty="0">
              <a:latin typeface="Times New Roman"/>
            </a:endParaRPr>
          </a:p>
          <a:p>
            <a:pPr algn="ctr" eaLnBrk="1" fontAlgn="auto" hangingPunct="1">
              <a:lnSpc>
                <a:spcPts val="3984"/>
              </a:lnSpc>
              <a:spcBef>
                <a:spcPts val="210"/>
              </a:spcBef>
              <a:spcAft>
                <a:spcPts val="0"/>
              </a:spcAft>
              <a:defRPr/>
            </a:pPr>
            <a:endParaRPr lang="en-US" sz="1400" dirty="0">
              <a:latin typeface="Times New Roman"/>
            </a:endParaRPr>
          </a:p>
          <a:p>
            <a:pPr algn="ctr" eaLnBrk="1" fontAlgn="auto" hangingPunct="1">
              <a:lnSpc>
                <a:spcPts val="3984"/>
              </a:lnSpc>
              <a:spcBef>
                <a:spcPts val="210"/>
              </a:spcBef>
              <a:spcAft>
                <a:spcPts val="0"/>
              </a:spcAft>
              <a:defRPr/>
            </a:pPr>
            <a:endParaRPr lang="en-US" sz="1400" dirty="0">
              <a:latin typeface="Times New Roman"/>
            </a:endParaRPr>
          </a:p>
          <a:p>
            <a:pPr algn="ctr" eaLnBrk="1" fontAlgn="auto" hangingPunct="1">
              <a:lnSpc>
                <a:spcPts val="3984"/>
              </a:lnSpc>
              <a:spcBef>
                <a:spcPts val="210"/>
              </a:spcBef>
              <a:spcAft>
                <a:spcPts val="0"/>
              </a:spcAft>
              <a:defRPr/>
            </a:pPr>
            <a:endParaRPr lang="en-US" sz="1400" dirty="0">
              <a:latin typeface="Times New Roman"/>
            </a:endParaRPr>
          </a:p>
          <a:p>
            <a:pPr algn="ctr" eaLnBrk="1" fontAlgn="auto" hangingPunct="1">
              <a:lnSpc>
                <a:spcPts val="3984"/>
              </a:lnSpc>
              <a:spcBef>
                <a:spcPts val="210"/>
              </a:spcBef>
              <a:spcAft>
                <a:spcPts val="0"/>
              </a:spcAft>
              <a:defRPr/>
            </a:pPr>
            <a:endParaRPr lang="en-US" sz="1400" dirty="0">
              <a:latin typeface="Times New Roman"/>
            </a:endParaRPr>
          </a:p>
          <a:p>
            <a:pPr algn="just" eaLnBrk="1" fontAlgn="auto" hangingPunct="1">
              <a:lnSpc>
                <a:spcPts val="1584"/>
              </a:lnSpc>
              <a:spcBef>
                <a:spcPts val="0"/>
              </a:spcBef>
              <a:spcAft>
                <a:spcPts val="0"/>
              </a:spcAft>
              <a:defRPr/>
            </a:pPr>
            <a:r>
              <a:rPr lang="en-US" sz="1200" b="1" dirty="0">
                <a:latin typeface="Times New Roman"/>
              </a:rPr>
              <a:t>2. Procedure:</a:t>
            </a:r>
          </a:p>
          <a:p>
            <a:pPr marL="351536" indent="-228600" algn="just" eaLnBrk="1" fontAlgn="auto" hangingPunct="1">
              <a:lnSpc>
                <a:spcPts val="1584"/>
              </a:lnSpc>
              <a:spcBef>
                <a:spcPts val="0"/>
              </a:spcBef>
              <a:spcAft>
                <a:spcPts val="0"/>
              </a:spcAft>
              <a:defRPr/>
            </a:pPr>
            <a:r>
              <a:rPr lang="en-US" sz="1200" b="1" dirty="0">
                <a:latin typeface="Times New Roman"/>
              </a:rPr>
              <a:t>1.    Preparation of ~0.1M </a:t>
            </a:r>
            <a:r>
              <a:rPr lang="en-US" sz="1200" b="1" dirty="0" err="1">
                <a:latin typeface="Times New Roman"/>
              </a:rPr>
              <a:t>HCl</a:t>
            </a:r>
            <a:r>
              <a:rPr lang="en-US" sz="1200" b="1" dirty="0">
                <a:latin typeface="Times New Roman"/>
              </a:rPr>
              <a:t> Solution</a:t>
            </a:r>
          </a:p>
          <a:p>
            <a:pPr marL="808736" indent="-228600" algn="just" eaLnBrk="1" fontAlgn="auto" hangingPunct="1">
              <a:lnSpc>
                <a:spcPts val="1584"/>
              </a:lnSpc>
              <a:spcBef>
                <a:spcPts val="0"/>
              </a:spcBef>
              <a:spcAft>
                <a:spcPts val="1050"/>
              </a:spcAft>
              <a:defRPr/>
            </a:pPr>
            <a:r>
              <a:rPr lang="en-US" sz="1300" dirty="0">
                <a:latin typeface="Times New Roman"/>
              </a:rPr>
              <a:t>o </a:t>
            </a:r>
            <a:r>
              <a:rPr lang="en-US" sz="1400" dirty="0">
                <a:latin typeface="Times New Roman"/>
              </a:rPr>
              <a:t>Use the 8M </a:t>
            </a:r>
            <a:r>
              <a:rPr lang="en-US" sz="1400" dirty="0" err="1">
                <a:latin typeface="Times New Roman"/>
              </a:rPr>
              <a:t>HCl</a:t>
            </a:r>
            <a:r>
              <a:rPr lang="en-US" sz="1400" dirty="0">
                <a:latin typeface="Times New Roman"/>
              </a:rPr>
              <a:t> provided to prepare 400 mL of ~0.1M </a:t>
            </a:r>
            <a:r>
              <a:rPr lang="en-US" sz="1400" dirty="0" err="1">
                <a:latin typeface="Times New Roman"/>
              </a:rPr>
              <a:t>HCl</a:t>
            </a:r>
            <a:r>
              <a:rPr lang="en-US" sz="1400" dirty="0">
                <a:latin typeface="Times New Roman"/>
              </a:rPr>
              <a:t>. Have your instructor check your Pre-Lab calculation before you proceed.</a:t>
            </a:r>
          </a:p>
          <a:p>
            <a:pPr marL="351536" indent="-228600" algn="just" eaLnBrk="1" fontAlgn="auto" hangingPunct="1">
              <a:lnSpc>
                <a:spcPts val="1608"/>
              </a:lnSpc>
              <a:spcBef>
                <a:spcPts val="0"/>
              </a:spcBef>
              <a:spcAft>
                <a:spcPts val="0"/>
              </a:spcAft>
              <a:defRPr/>
            </a:pPr>
            <a:r>
              <a:rPr lang="en-US" sz="1200" b="1" dirty="0">
                <a:latin typeface="Times New Roman"/>
              </a:rPr>
              <a:t>2.    Standardization</a:t>
            </a:r>
          </a:p>
          <a:p>
            <a:pPr marL="796036" indent="-215900"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Set-up a </a:t>
            </a:r>
            <a:r>
              <a:rPr lang="en-US" sz="1400" dirty="0" err="1">
                <a:latin typeface="Times New Roman"/>
              </a:rPr>
              <a:t>buret</a:t>
            </a:r>
            <a:r>
              <a:rPr lang="en-US" sz="1400" dirty="0">
                <a:latin typeface="Times New Roman"/>
              </a:rPr>
              <a:t> to deliver your acid solution. Your instructor will demonstrate how to use this device. Do not proceed without this instruction.</a:t>
            </a:r>
          </a:p>
          <a:p>
            <a:pPr marL="808736"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Fill your </a:t>
            </a:r>
            <a:r>
              <a:rPr lang="en-US" sz="1400" dirty="0" err="1">
                <a:latin typeface="Times New Roman"/>
              </a:rPr>
              <a:t>buret</a:t>
            </a:r>
            <a:r>
              <a:rPr lang="en-US" sz="1400" dirty="0">
                <a:latin typeface="Times New Roman"/>
              </a:rPr>
              <a:t> with the </a:t>
            </a:r>
            <a:r>
              <a:rPr lang="en-US" sz="1400" dirty="0" err="1">
                <a:latin typeface="Times New Roman"/>
              </a:rPr>
              <a:t>HCl</a:t>
            </a:r>
            <a:r>
              <a:rPr lang="en-US" sz="1400" dirty="0">
                <a:latin typeface="Times New Roman"/>
              </a:rPr>
              <a:t> solution. Your instructor will demonstrate this. Make sure the </a:t>
            </a:r>
            <a:r>
              <a:rPr lang="en-US" sz="1400" dirty="0" err="1">
                <a:latin typeface="Times New Roman"/>
              </a:rPr>
              <a:t>buret</a:t>
            </a:r>
            <a:r>
              <a:rPr lang="en-US" sz="1400" dirty="0">
                <a:latin typeface="Times New Roman"/>
              </a:rPr>
              <a:t> tip is full. Make an initial volume reading to the correct precision;</a:t>
            </a:r>
          </a:p>
          <a:p>
            <a:pPr marL="808736" eaLnBrk="1" fontAlgn="auto" hangingPunct="1">
              <a:lnSpc>
                <a:spcPts val="1608"/>
              </a:lnSpc>
              <a:spcBef>
                <a:spcPts val="0"/>
              </a:spcBef>
              <a:spcAft>
                <a:spcPts val="0"/>
              </a:spcAft>
              <a:defRPr/>
            </a:pPr>
            <a:r>
              <a:rPr lang="en-US" sz="1400" dirty="0">
                <a:latin typeface="Times New Roman"/>
              </a:rPr>
              <a:t>0.02 mL for a 50 mL </a:t>
            </a:r>
            <a:r>
              <a:rPr lang="en-US" sz="1400" dirty="0" err="1">
                <a:latin typeface="Times New Roman"/>
              </a:rPr>
              <a:t>buret</a:t>
            </a:r>
            <a:r>
              <a:rPr lang="en-US" sz="1400" dirty="0">
                <a:latin typeface="Times New Roman"/>
              </a:rPr>
              <a:t>.</a:t>
            </a:r>
          </a:p>
          <a:p>
            <a:pPr marL="808736"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Weigh a sample of 0.20g Sodium Carbonate to a precision of 0.1mg on glazed weighing paper. Add this to a 250 mL Erlenmeyer flask. Add about 25 mL Water and swirl to dissolve the Carbonate. Add a few drops of Phenolphthalein.</a:t>
            </a:r>
          </a:p>
          <a:p>
            <a:pPr marL="580136"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Begin adding the acid to the flask from the </a:t>
            </a:r>
            <a:r>
              <a:rPr lang="en-US" sz="1400" dirty="0" err="1">
                <a:latin typeface="Times New Roman"/>
              </a:rPr>
              <a:t>buret</a:t>
            </a:r>
            <a:r>
              <a:rPr lang="en-US" sz="1400" dirty="0">
                <a:latin typeface="Times New Roman"/>
              </a:rPr>
              <a:t> no faster than 0.5 mL/second. Swirl the flask constantly. Continue until the pink color disappears. Now add 2-4 drops of </a:t>
            </a:r>
            <a:r>
              <a:rPr lang="en-US" sz="1400" dirty="0" err="1">
                <a:latin typeface="Times New Roman"/>
              </a:rPr>
              <a:t>Bromocresol</a:t>
            </a:r>
            <a:r>
              <a:rPr lang="en-US" sz="1400" dirty="0">
                <a:latin typeface="Times New Roman"/>
              </a:rPr>
              <a:t> Green (blue at high pH and yellow at low pH). Titrate to a blue-green color, which appears just before the Endpoint. Interrupt the titration at this point and boil the solution carefully for two or three minutes to drive off the Carbon Dioxide. This helps drive the reaction to completion. The color should revert to blue. Cool the solution to Room Temperature (~10 minutes) and continue the addition of acid to the pale green Endpoint. Make a volume reading at this point.</a:t>
            </a:r>
          </a:p>
          <a:p>
            <a:pPr marL="808736"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Repeat this procedure twice more. </a:t>
            </a:r>
            <a:r>
              <a:rPr lang="en-US" sz="1400" baseline="30000" dirty="0">
                <a:latin typeface="Times New Roman"/>
              </a:rPr>
              <a:t>3</a:t>
            </a:r>
          </a:p>
        </p:txBody>
      </p:sp>
      <p:sp>
        <p:nvSpPr>
          <p:cNvPr id="4" name="Rectangle 3"/>
          <p:cNvSpPr/>
          <p:nvPr/>
        </p:nvSpPr>
        <p:spPr>
          <a:xfrm>
            <a:off x="385763" y="8497888"/>
            <a:ext cx="6708775" cy="1201737"/>
          </a:xfrm>
          <a:prstGeom prst="rect">
            <a:avLst/>
          </a:prstGeom>
        </p:spPr>
        <p:txBody>
          <a:bodyPr lIns="0" tIns="0" rIns="0" bIns="0"/>
          <a:lstStyle/>
          <a:p>
            <a:pPr marL="241300" algn="just" eaLnBrk="1" fontAlgn="auto" hangingPunct="1">
              <a:lnSpc>
                <a:spcPts val="1608"/>
              </a:lnSpc>
              <a:spcBef>
                <a:spcPts val="0"/>
              </a:spcBef>
              <a:spcAft>
                <a:spcPts val="0"/>
              </a:spcAft>
              <a:defRPr/>
            </a:pPr>
            <a:r>
              <a:rPr lang="en-US" sz="1200" b="1" dirty="0">
                <a:latin typeface="Times New Roman"/>
              </a:rPr>
              <a:t>3.    Analysis of Sample</a:t>
            </a:r>
          </a:p>
          <a:p>
            <a:pPr marL="939800"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Weigh a sample of 0.20g Sample to a precision of 0.1mg on glazed weighing paper. Add this to a 250 mL Erlenmeyer flask. Add about 25 mL Water and swirl to dissolve the Carbonate. Add a few drops of Phenolphthalein.</a:t>
            </a:r>
          </a:p>
          <a:p>
            <a:pPr marL="939800"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Again fill your </a:t>
            </a:r>
            <a:r>
              <a:rPr lang="en-US" sz="1400" dirty="0" err="1">
                <a:latin typeface="Times New Roman"/>
              </a:rPr>
              <a:t>buret</a:t>
            </a:r>
            <a:r>
              <a:rPr lang="en-US" sz="1400" dirty="0">
                <a:latin typeface="Times New Roman"/>
              </a:rPr>
              <a:t> and make a volume reading.</a:t>
            </a:r>
          </a:p>
          <a:p>
            <a:pPr marL="939800" indent="-228600" algn="just" eaLnBrk="1" fontAlgn="auto" hangingPunct="1">
              <a:lnSpc>
                <a:spcPts val="1608"/>
              </a:lnSpc>
              <a:spcBef>
                <a:spcPts val="0"/>
              </a:spcBef>
              <a:spcAft>
                <a:spcPts val="0"/>
              </a:spcAft>
              <a:defRPr/>
            </a:pPr>
            <a:r>
              <a:rPr lang="en-US" sz="1300" dirty="0">
                <a:latin typeface="Times New Roman"/>
              </a:rPr>
              <a:t>o </a:t>
            </a:r>
            <a:r>
              <a:rPr lang="en-US" sz="1400" dirty="0">
                <a:latin typeface="Times New Roman"/>
              </a:rPr>
              <a:t>Add acid until you reach the Phenolphthalein Endpoint. Make a volume reading.</a:t>
            </a:r>
          </a:p>
        </p:txBody>
      </p:sp>
      <p:sp>
        <p:nvSpPr>
          <p:cNvPr id="50180" name="Rectangle 4"/>
          <p:cNvSpPr>
            <a:spLocks noChangeArrowheads="1"/>
          </p:cNvSpPr>
          <p:nvPr/>
        </p:nvSpPr>
        <p:spPr bwMode="auto">
          <a:xfrm>
            <a:off x="3654425" y="10363200"/>
            <a:ext cx="17145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sz="1100">
                <a:latin typeface="Times New Roman" panose="02020603050405020304" pitchFamily="18" charset="0"/>
              </a:rPr>
              <a:t>35</a:t>
            </a:r>
          </a:p>
        </p:txBody>
      </p:sp>
      <p:pic>
        <p:nvPicPr>
          <p:cNvPr id="50181"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4938" y="212725"/>
            <a:ext cx="6800850" cy="338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2" name="Rectangle 5"/>
          <p:cNvSpPr>
            <a:spLocks noChangeArrowheads="1"/>
          </p:cNvSpPr>
          <p:nvPr/>
        </p:nvSpPr>
        <p:spPr bwMode="auto">
          <a:xfrm>
            <a:off x="890588" y="9683750"/>
            <a:ext cx="6129337"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algn="l" rtl="0" eaLnBrk="0" fontAlgn="base" hangingPunct="0">
              <a:spcBef>
                <a:spcPct val="0"/>
              </a:spcBef>
              <a:spcAft>
                <a:spcPct val="0"/>
              </a:spcAft>
              <a:defRPr>
                <a:solidFill>
                  <a:schemeClr val="tx1"/>
                </a:solidFill>
                <a:latin typeface="Calibri" panose="020F0502020204030204" pitchFamily="34" charset="0"/>
              </a:defRPr>
            </a:lvl6pPr>
            <a:lvl7pPr marL="2971800" indent="-228600" algn="l" rtl="0" eaLnBrk="0" fontAlgn="base" hangingPunct="0">
              <a:spcBef>
                <a:spcPct val="0"/>
              </a:spcBef>
              <a:spcAft>
                <a:spcPct val="0"/>
              </a:spcAft>
              <a:defRPr>
                <a:solidFill>
                  <a:schemeClr val="tx1"/>
                </a:solidFill>
                <a:latin typeface="Calibri" panose="020F0502020204030204" pitchFamily="34" charset="0"/>
              </a:defRPr>
            </a:lvl7pPr>
            <a:lvl8pPr marL="3429000" indent="-228600" algn="l" rtl="0" eaLnBrk="0" fontAlgn="base" hangingPunct="0">
              <a:spcBef>
                <a:spcPct val="0"/>
              </a:spcBef>
              <a:spcAft>
                <a:spcPct val="0"/>
              </a:spcAft>
              <a:defRPr>
                <a:solidFill>
                  <a:schemeClr val="tx1"/>
                </a:solidFill>
                <a:latin typeface="Calibri" panose="020F0502020204030204" pitchFamily="34" charset="0"/>
              </a:defRPr>
            </a:lvl8pPr>
            <a:lvl9pPr marL="3886200" indent="-228600" algn="l" rtl="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lnSpc>
                <a:spcPts val="1613"/>
              </a:lnSpc>
            </a:pPr>
            <a:r>
              <a:rPr lang="en-US" sz="1300">
                <a:solidFill>
                  <a:srgbClr val="000000"/>
                </a:solidFill>
                <a:latin typeface="Times New Roman" panose="02020603050405020304" pitchFamily="18" charset="0"/>
              </a:rPr>
              <a:t>o </a:t>
            </a:r>
            <a:r>
              <a:rPr lang="en-US" sz="1400">
                <a:solidFill>
                  <a:srgbClr val="000000"/>
                </a:solidFill>
                <a:latin typeface="Times New Roman" panose="02020603050405020304" pitchFamily="18" charset="0"/>
              </a:rPr>
              <a:t>Add a few drops of Bromocresol Green and finish the addition of acid as before.</a:t>
            </a:r>
          </a:p>
          <a:p>
            <a:pPr eaLnBrk="1" hangingPunct="1">
              <a:lnSpc>
                <a:spcPts val="1613"/>
              </a:lnSpc>
            </a:pPr>
            <a:r>
              <a:rPr lang="en-US" sz="1400">
                <a:solidFill>
                  <a:srgbClr val="000000"/>
                </a:solidFill>
                <a:latin typeface="Times New Roman" panose="02020603050405020304" pitchFamily="18" charset="0"/>
              </a:rPr>
              <a:t>     Make a volume reading. </a:t>
            </a:r>
            <a:r>
              <a:rPr lang="en-US" sz="1300">
                <a:solidFill>
                  <a:srgbClr val="000000"/>
                </a:solidFill>
                <a:latin typeface="Times New Roman" panose="02020603050405020304" pitchFamily="18" charset="0"/>
              </a:rPr>
              <a:t>o </a:t>
            </a:r>
            <a:r>
              <a:rPr lang="en-US" sz="1400">
                <a:solidFill>
                  <a:srgbClr val="000000"/>
                </a:solidFill>
                <a:latin typeface="Times New Roman" panose="02020603050405020304" pitchFamily="18" charset="0"/>
              </a:rPr>
              <a:t>Repeat the procedure at least twice more.</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1012</Words>
  <Application>Microsoft Office PowerPoint</Application>
  <PresentationFormat>Custom</PresentationFormat>
  <Paragraphs>53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ььььь</dc:creator>
  <cp:keywords/>
  <cp:lastModifiedBy>hp</cp:lastModifiedBy>
  <cp:revision>18</cp:revision>
  <dcterms:modified xsi:type="dcterms:W3CDTF">2018-11-17T17:03:09Z</dcterms:modified>
</cp:coreProperties>
</file>